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371" r:id="rId2"/>
    <p:sldId id="257" r:id="rId3"/>
    <p:sldId id="258" r:id="rId4"/>
    <p:sldId id="266" r:id="rId5"/>
    <p:sldId id="270" r:id="rId6"/>
    <p:sldId id="272" r:id="rId7"/>
    <p:sldId id="271" r:id="rId8"/>
    <p:sldId id="273" r:id="rId9"/>
    <p:sldId id="274" r:id="rId10"/>
    <p:sldId id="279" r:id="rId11"/>
    <p:sldId id="28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1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CF2B03-67A7-4359-BB64-2ADCF7FA3CCB}" type="datetimeFigureOut">
              <a:rPr lang="en-US" smtClean="0"/>
              <a:t>9/11/2023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A850F4-BAC4-4DA3-9BAB-DA184E166F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445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7973-6860-4E52-97DC-B992BAEC2924}" type="datetimeFigureOut">
              <a:rPr lang="en-US" smtClean="0"/>
              <a:t>9/11/2023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3DF3F-E95A-4CCD-85EF-C235D1E678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134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7973-6860-4E52-97DC-B992BAEC2924}" type="datetimeFigureOut">
              <a:rPr lang="en-US" smtClean="0"/>
              <a:t>9/11/2023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3DF3F-E95A-4CCD-85EF-C235D1E678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275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7973-6860-4E52-97DC-B992BAEC2924}" type="datetimeFigureOut">
              <a:rPr lang="en-US" smtClean="0"/>
              <a:t>9/11/2023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3DF3F-E95A-4CCD-85EF-C235D1E678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401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7973-6860-4E52-97DC-B992BAEC2924}" type="datetimeFigureOut">
              <a:rPr lang="en-US" smtClean="0"/>
              <a:t>9/11/2023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3DF3F-E95A-4CCD-85EF-C235D1E678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8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7973-6860-4E52-97DC-B992BAEC2924}" type="datetimeFigureOut">
              <a:rPr lang="en-US" smtClean="0"/>
              <a:t>9/11/2023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3DF3F-E95A-4CCD-85EF-C235D1E678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973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7973-6860-4E52-97DC-B992BAEC2924}" type="datetimeFigureOut">
              <a:rPr lang="en-US" smtClean="0"/>
              <a:t>9/11/2023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3DF3F-E95A-4CCD-85EF-C235D1E678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989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7973-6860-4E52-97DC-B992BAEC2924}" type="datetimeFigureOut">
              <a:rPr lang="en-US" smtClean="0"/>
              <a:t>9/11/2023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3DF3F-E95A-4CCD-85EF-C235D1E678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686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7973-6860-4E52-97DC-B992BAEC2924}" type="datetimeFigureOut">
              <a:rPr lang="en-US" smtClean="0"/>
              <a:t>9/11/2023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3DF3F-E95A-4CCD-85EF-C235D1E678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216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7973-6860-4E52-97DC-B992BAEC2924}" type="datetimeFigureOut">
              <a:rPr lang="en-US" smtClean="0"/>
              <a:t>9/11/2023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3DF3F-E95A-4CCD-85EF-C235D1E678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131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7973-6860-4E52-97DC-B992BAEC2924}" type="datetimeFigureOut">
              <a:rPr lang="en-US" smtClean="0"/>
              <a:t>9/11/2023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3DF3F-E95A-4CCD-85EF-C235D1E678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39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7973-6860-4E52-97DC-B992BAEC2924}" type="datetimeFigureOut">
              <a:rPr lang="en-US" smtClean="0"/>
              <a:t>9/11/2023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3DF3F-E95A-4CCD-85EF-C235D1E678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562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37973-6860-4E52-97DC-B992BAEC2924}" type="datetimeFigureOut">
              <a:rPr lang="en-US" smtClean="0"/>
              <a:t>9/11/2023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3DF3F-E95A-4CCD-85EF-C235D1E678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65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" y="0"/>
            <a:ext cx="9941442" cy="6848549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394082" y="3689158"/>
            <a:ext cx="9144000" cy="3159391"/>
          </a:xfrm>
        </p:spPr>
        <p:txBody>
          <a:bodyPr>
            <a:normAutofit fontScale="90000"/>
          </a:bodyPr>
          <a:lstStyle/>
          <a:p>
            <a:r>
              <a:rPr lang="en-US" sz="4400" b="1" dirty="0" smtClean="0">
                <a:latin typeface="Palatino Linotype" panose="02040502050505030304" pitchFamily="18" charset="0"/>
              </a:rPr>
              <a:t>INTRODUCTION </a:t>
            </a:r>
            <a:br>
              <a:rPr lang="en-US" sz="4400" b="1" dirty="0" smtClean="0">
                <a:latin typeface="Palatino Linotype" panose="02040502050505030304" pitchFamily="18" charset="0"/>
              </a:rPr>
            </a:br>
            <a:r>
              <a:rPr lang="en-US" sz="4400" b="1" dirty="0" smtClean="0">
                <a:latin typeface="Palatino Linotype" panose="02040502050505030304" pitchFamily="18" charset="0"/>
              </a:rPr>
              <a:t>TO </a:t>
            </a:r>
            <a:br>
              <a:rPr lang="en-US" sz="4400" b="1" dirty="0" smtClean="0">
                <a:latin typeface="Palatino Linotype" panose="02040502050505030304" pitchFamily="18" charset="0"/>
              </a:rPr>
            </a:br>
            <a:r>
              <a:rPr lang="en-US" sz="4400" b="1" dirty="0" smtClean="0">
                <a:latin typeface="Palatino Linotype" panose="02040502050505030304" pitchFamily="18" charset="0"/>
              </a:rPr>
              <a:t>RADIATON ONCOLOGY</a:t>
            </a:r>
            <a:r>
              <a:rPr lang="sr-Latn-RS" sz="4400" b="1" dirty="0" smtClean="0">
                <a:latin typeface="Palatino Linotype" panose="02040502050505030304" pitchFamily="18" charset="0"/>
              </a:rPr>
              <a:t/>
            </a:r>
            <a:br>
              <a:rPr lang="sr-Latn-RS" sz="4400" b="1" dirty="0" smtClean="0">
                <a:latin typeface="Palatino Linotype" panose="02040502050505030304" pitchFamily="18" charset="0"/>
              </a:rPr>
            </a:br>
            <a:r>
              <a:rPr lang="sr-Latn-RS" b="1" dirty="0">
                <a:latin typeface="Palatino Linotype" panose="02040502050505030304" pitchFamily="18" charset="0"/>
              </a:rPr>
              <a:t/>
            </a:r>
            <a:br>
              <a:rPr lang="sr-Latn-RS" b="1" dirty="0">
                <a:latin typeface="Palatino Linotype" panose="02040502050505030304" pitchFamily="18" charset="0"/>
              </a:rPr>
            </a:br>
            <a:r>
              <a:rPr lang="sr-Latn-RS" b="1" dirty="0" smtClean="0">
                <a:latin typeface="Palatino Linotype" panose="02040502050505030304" pitchFamily="18" charset="0"/>
              </a:rPr>
              <a:t/>
            </a:r>
            <a:br>
              <a:rPr lang="sr-Latn-RS" b="1" dirty="0" smtClean="0">
                <a:latin typeface="Palatino Linotype" panose="02040502050505030304" pitchFamily="18" charset="0"/>
              </a:rPr>
            </a:br>
            <a:r>
              <a:rPr lang="sr-Latn-RS" b="1" dirty="0">
                <a:latin typeface="Palatino Linotype" panose="02040502050505030304" pitchFamily="18" charset="0"/>
              </a:rPr>
              <a:t/>
            </a:r>
            <a:br>
              <a:rPr lang="sr-Latn-RS" b="1" dirty="0">
                <a:latin typeface="Palatino Linotype" panose="02040502050505030304" pitchFamily="18" charset="0"/>
              </a:rPr>
            </a:br>
            <a:r>
              <a:rPr lang="sr-Latn-RS" b="1" dirty="0" smtClean="0">
                <a:latin typeface="Palatino Linotype" panose="02040502050505030304" pitchFamily="18" charset="0"/>
              </a:rPr>
              <a:t/>
            </a:r>
            <a:br>
              <a:rPr lang="sr-Latn-RS" b="1" dirty="0" smtClean="0">
                <a:latin typeface="Palatino Linotype" panose="02040502050505030304" pitchFamily="18" charset="0"/>
              </a:rPr>
            </a:br>
            <a:r>
              <a:rPr lang="sr-Latn-RS" b="1" dirty="0" smtClean="0">
                <a:latin typeface="Palatino Linotype" panose="02040502050505030304" pitchFamily="18" charset="0"/>
              </a:rPr>
              <a:t/>
            </a:r>
            <a:br>
              <a:rPr lang="sr-Latn-RS" b="1" dirty="0" smtClean="0">
                <a:latin typeface="Palatino Linotype" panose="02040502050505030304" pitchFamily="18" charset="0"/>
              </a:rPr>
            </a:br>
            <a:r>
              <a:rPr lang="sr-Latn-RS" b="1" dirty="0" smtClean="0">
                <a:latin typeface="Palatino Linotype" panose="02040502050505030304" pitchFamily="18" charset="0"/>
              </a:rPr>
              <a:t/>
            </a:r>
            <a:br>
              <a:rPr lang="sr-Latn-RS" b="1" dirty="0" smtClean="0">
                <a:latin typeface="Palatino Linotype" panose="02040502050505030304" pitchFamily="18" charset="0"/>
              </a:rPr>
            </a:br>
            <a:r>
              <a:rPr lang="en-US" sz="3100" b="1" dirty="0" smtClean="0">
                <a:latin typeface="Palatino Linotype" panose="02040502050505030304" pitchFamily="18" charset="0"/>
              </a:rPr>
              <a:t>Assist. Prof </a:t>
            </a:r>
            <a:r>
              <a:rPr lang="sr-Latn-RS" sz="3100" b="1" dirty="0" smtClean="0">
                <a:latin typeface="Palatino Linotype" panose="02040502050505030304" pitchFamily="18" charset="0"/>
              </a:rPr>
              <a:t>Neda Milosavljević</a:t>
            </a:r>
            <a:r>
              <a:rPr lang="en-US" sz="3100" b="1" dirty="0" smtClean="0">
                <a:latin typeface="Palatino Linotype" panose="02040502050505030304" pitchFamily="18" charset="0"/>
              </a:rPr>
              <a:t> MD PhD</a:t>
            </a:r>
            <a:endParaRPr lang="en-US" b="1" dirty="0">
              <a:latin typeface="Palatino Linotype" panose="02040502050505030304" pitchFamily="18" charset="0"/>
            </a:endParaRPr>
          </a:p>
        </p:txBody>
      </p:sp>
      <p:pic>
        <p:nvPicPr>
          <p:cNvPr id="5" name="Picture 7" descr="E:\DOKUMENTI\Nimda dokumenti\memo grb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50" r="40047" b="-5275"/>
          <a:stretch/>
        </p:blipFill>
        <p:spPr bwMode="auto">
          <a:xfrm>
            <a:off x="11332723" y="274955"/>
            <a:ext cx="762000" cy="880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7855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9587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Palatino Linotype" panose="02040502050505030304" pitchFamily="18" charset="0"/>
              </a:rPr>
              <a:t>Radiotherapy treatment aim can be:</a:t>
            </a:r>
            <a:endParaRPr lang="en-US" dirty="0">
              <a:latin typeface="Palatino Linotype" panose="02040502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7400" y="1765300"/>
            <a:ext cx="10566400" cy="4411663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>
                <a:latin typeface="Palatino Linotype" panose="02040502050505030304" pitchFamily="18" charset="0"/>
              </a:rPr>
              <a:t>Radical </a:t>
            </a:r>
            <a:r>
              <a:rPr lang="en-US" sz="2000" dirty="0" smtClean="0">
                <a:latin typeface="Palatino Linotype" panose="02040502050505030304" pitchFamily="18" charset="0"/>
              </a:rPr>
              <a:t>- in </a:t>
            </a:r>
            <a:r>
              <a:rPr lang="en-US" sz="2000" dirty="0">
                <a:latin typeface="Palatino Linotype" panose="02040502050505030304" pitchFamily="18" charset="0"/>
              </a:rPr>
              <a:t>order to achieve a complete and permanent remission of the disease (the application of a radical dose of radiation is often limited by the </a:t>
            </a:r>
            <a:r>
              <a:rPr lang="en-US" sz="2000" dirty="0" err="1">
                <a:latin typeface="Palatino Linotype" panose="02040502050505030304" pitchFamily="18" charset="0"/>
              </a:rPr>
              <a:t>radiotolerance</a:t>
            </a:r>
            <a:r>
              <a:rPr lang="en-US" sz="2000" dirty="0">
                <a:latin typeface="Palatino Linotype" panose="02040502050505030304" pitchFamily="18" charset="0"/>
              </a:rPr>
              <a:t> </a:t>
            </a:r>
            <a:r>
              <a:rPr lang="en-US" sz="2000" dirty="0" smtClean="0">
                <a:latin typeface="Palatino Linotype" panose="02040502050505030304" pitchFamily="18" charset="0"/>
              </a:rPr>
              <a:t>of </a:t>
            </a:r>
            <a:r>
              <a:rPr lang="en-US" sz="2000" dirty="0">
                <a:latin typeface="Palatino Linotype" panose="02040502050505030304" pitchFamily="18" charset="0"/>
              </a:rPr>
              <a:t>healthy tissue</a:t>
            </a:r>
            <a:r>
              <a:rPr lang="en-US" sz="2000" dirty="0" smtClean="0">
                <a:latin typeface="Palatino Linotype" panose="02040502050505030304" pitchFamily="18" charset="0"/>
              </a:rPr>
              <a:t>)</a:t>
            </a:r>
          </a:p>
          <a:p>
            <a:r>
              <a:rPr lang="en-US" sz="2000" dirty="0" smtClean="0">
                <a:latin typeface="Palatino Linotype" panose="02040502050505030304" pitchFamily="18" charset="0"/>
              </a:rPr>
              <a:t>Prophylactic </a:t>
            </a:r>
            <a:r>
              <a:rPr lang="en-US" sz="2000" dirty="0">
                <a:latin typeface="Palatino Linotype" panose="02040502050505030304" pitchFamily="18" charset="0"/>
              </a:rPr>
              <a:t>(elective) </a:t>
            </a:r>
            <a:r>
              <a:rPr lang="en-US" sz="2000" dirty="0" smtClean="0">
                <a:latin typeface="Palatino Linotype" panose="02040502050505030304" pitchFamily="18" charset="0"/>
              </a:rPr>
              <a:t>- </a:t>
            </a:r>
            <a:r>
              <a:rPr lang="en-US" sz="2000" dirty="0">
                <a:latin typeface="Palatino Linotype" panose="02040502050505030304" pitchFamily="18" charset="0"/>
              </a:rPr>
              <a:t>by irradiating a region that is not clinically affected, but the subclinical presence of malignant cells is </a:t>
            </a:r>
            <a:r>
              <a:rPr lang="en-US" sz="2000" dirty="0" smtClean="0">
                <a:latin typeface="Palatino Linotype" panose="02040502050505030304" pitchFamily="18" charset="0"/>
              </a:rPr>
              <a:t>possible</a:t>
            </a:r>
          </a:p>
          <a:p>
            <a:r>
              <a:rPr lang="en-US" sz="2000" dirty="0" smtClean="0">
                <a:latin typeface="Palatino Linotype" panose="02040502050505030304" pitchFamily="18" charset="0"/>
              </a:rPr>
              <a:t>Palliative - </a:t>
            </a:r>
            <a:r>
              <a:rPr lang="en-US" sz="2000" dirty="0">
                <a:latin typeface="Palatino Linotype" panose="02040502050505030304" pitchFamily="18" charset="0"/>
              </a:rPr>
              <a:t>in order to control symptoms and improve the quality of life (pain reduction, prevention of bleeding, compression symptoms</a:t>
            </a:r>
            <a:r>
              <a:rPr lang="en-US" sz="2000" dirty="0" smtClean="0">
                <a:latin typeface="Palatino Linotype" panose="02040502050505030304" pitchFamily="18" charset="0"/>
              </a:rPr>
              <a:t>)</a:t>
            </a:r>
            <a:endParaRPr lang="sr-Latn-RS" sz="2000" dirty="0" smtClean="0">
              <a:latin typeface="Palatino Linotype" panose="02040502050505030304" pitchFamily="18" charset="0"/>
            </a:endParaRPr>
          </a:p>
          <a:p>
            <a:r>
              <a:rPr lang="en-US" sz="2000" dirty="0">
                <a:latin typeface="Palatino Linotype" panose="02040502050505030304" pitchFamily="18" charset="0"/>
              </a:rPr>
              <a:t>Preoperative  - goal: </a:t>
            </a:r>
            <a:r>
              <a:rPr lang="en-US" sz="2000" dirty="0" err="1">
                <a:latin typeface="Palatino Linotype" panose="02040502050505030304" pitchFamily="18" charset="0"/>
              </a:rPr>
              <a:t>downstaging</a:t>
            </a:r>
            <a:r>
              <a:rPr lang="en-US" sz="2000" dirty="0">
                <a:latin typeface="Palatino Linotype" panose="02040502050505030304" pitchFamily="18" charset="0"/>
              </a:rPr>
              <a:t>, downsizing. Precedes surgical treatment, intent - reduction of biological potential.</a:t>
            </a:r>
          </a:p>
          <a:p>
            <a:r>
              <a:rPr lang="en-US" sz="2000" dirty="0">
                <a:latin typeface="Palatino Linotype" panose="02040502050505030304" pitchFamily="18" charset="0"/>
              </a:rPr>
              <a:t>Postoperative (adjuvant) - eradication of possibly remaining malignant cells in order to reduce the local relapse rate (LRR). Clearly defined indications by localization.</a:t>
            </a:r>
          </a:p>
          <a:p>
            <a:r>
              <a:rPr lang="en-US" sz="2000" dirty="0">
                <a:latin typeface="Palatino Linotype" panose="02040502050505030304" pitchFamily="18" charset="0"/>
              </a:rPr>
              <a:t>Intraoperative radiotherapy (IORT) - direct irradiation of the tumor </a:t>
            </a:r>
            <a:r>
              <a:rPr lang="sr-Latn-RS" sz="2000" dirty="0">
                <a:latin typeface="Palatino Linotype" panose="02040502050505030304" pitchFamily="18" charset="0"/>
              </a:rPr>
              <a:t>bed </a:t>
            </a:r>
            <a:r>
              <a:rPr lang="en-US" sz="2000" dirty="0">
                <a:latin typeface="Palatino Linotype" panose="02040502050505030304" pitchFamily="18" charset="0"/>
              </a:rPr>
              <a:t>during the surgical procedure.</a:t>
            </a:r>
          </a:p>
          <a:p>
            <a:r>
              <a:rPr lang="en-US" sz="2000" dirty="0" err="1">
                <a:latin typeface="Palatino Linotype" panose="02040502050505030304" pitchFamily="18" charset="0"/>
              </a:rPr>
              <a:t>Chemoradiotherapy</a:t>
            </a:r>
            <a:r>
              <a:rPr lang="en-US" sz="2000" dirty="0">
                <a:latin typeface="Palatino Linotype" panose="02040502050505030304" pitchFamily="18" charset="0"/>
              </a:rPr>
              <a:t> (CRT) - to improve treatment results, can be a concomitant therapeutic regimen - simultaneous application or in a sequential therapeutic regimen - applying chemotherapy after completed radiotherapy, or vice versa. Synergism of two methods. More frequent treatment complications.</a:t>
            </a:r>
          </a:p>
          <a:p>
            <a:endParaRPr lang="en-US" sz="20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495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sz="4000" dirty="0" smtClean="0">
                <a:latin typeface="Palatino Linotype" panose="02040502050505030304" pitchFamily="18" charset="0"/>
              </a:rPr>
              <a:t>Radiotherapy treatment can be perform as:</a:t>
            </a:r>
            <a:r>
              <a:rPr lang="en-US" sz="4000" dirty="0" smtClean="0">
                <a:latin typeface="Palatino Linotype" panose="02040502050505030304" pitchFamily="18" charset="0"/>
              </a:rPr>
              <a:t> </a:t>
            </a:r>
            <a:endParaRPr lang="en-US" sz="4000" dirty="0">
              <a:latin typeface="Palatino Linotype" panose="02040502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sz="2400" dirty="0" smtClean="0">
                <a:latin typeface="Palatino Linotype" panose="02040502050505030304" pitchFamily="18" charset="0"/>
              </a:rPr>
              <a:t>Brachytherapy (</a:t>
            </a:r>
            <a:r>
              <a:rPr lang="en-US" sz="2400" dirty="0">
                <a:latin typeface="Palatino Linotype" panose="02040502050505030304" pitchFamily="18" charset="0"/>
              </a:rPr>
              <a:t>direct or close contact with the radiation </a:t>
            </a:r>
            <a:r>
              <a:rPr lang="en-US" sz="2400" dirty="0" smtClean="0">
                <a:latin typeface="Palatino Linotype" panose="02040502050505030304" pitchFamily="18" charset="0"/>
              </a:rPr>
              <a:t>source</a:t>
            </a:r>
            <a:r>
              <a:rPr lang="sr-Latn-RS" sz="2400" dirty="0" smtClean="0">
                <a:latin typeface="Palatino Linotype" panose="02040502050505030304" pitchFamily="18" charset="0"/>
              </a:rPr>
              <a:t>)</a:t>
            </a:r>
          </a:p>
          <a:p>
            <a:r>
              <a:rPr lang="sr-Latn-RS" sz="2400" dirty="0" smtClean="0">
                <a:latin typeface="Palatino Linotype" panose="02040502050505030304" pitchFamily="18" charset="0"/>
              </a:rPr>
              <a:t>External beam radiotherapy (EBRT) (distance beetwen patient and radiation source – ’’source-skin distance, SSD’’).</a:t>
            </a:r>
          </a:p>
        </p:txBody>
      </p:sp>
    </p:spTree>
    <p:extLst>
      <p:ext uri="{BB962C8B-B14F-4D97-AF65-F5344CB8AC3E}">
        <p14:creationId xmlns:p14="http://schemas.microsoft.com/office/powerpoint/2010/main" val="85368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Palatino Linotype" panose="02040502050505030304" pitchFamily="18" charset="0"/>
              </a:rPr>
              <a:t>Radiotherapy</a:t>
            </a:r>
            <a:endParaRPr lang="en-US" dirty="0">
              <a:latin typeface="Palatino Linotype" panose="02040502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Palatino Linotype" panose="02040502050505030304" pitchFamily="18" charset="0"/>
              </a:rPr>
              <a:t>The treatment of</a:t>
            </a:r>
            <a:r>
              <a:rPr lang="en-US" sz="2000" dirty="0">
                <a:latin typeface="Palatino Linotype" panose="02040502050505030304" pitchFamily="18" charset="0"/>
              </a:rPr>
              <a:t> </a:t>
            </a:r>
            <a:r>
              <a:rPr lang="en-US" sz="2000" dirty="0" smtClean="0">
                <a:latin typeface="Palatino Linotype" panose="02040502050505030304" pitchFamily="18" charset="0"/>
              </a:rPr>
              <a:t>disease with ionizing radiation. </a:t>
            </a:r>
            <a:endParaRPr lang="sr-Latn-RS" sz="2000" dirty="0" smtClean="0">
              <a:latin typeface="Palatino Linotype" panose="02040502050505030304" pitchFamily="18" charset="0"/>
            </a:endParaRPr>
          </a:p>
          <a:p>
            <a:r>
              <a:rPr lang="en-US" sz="2000" dirty="0" smtClean="0">
                <a:latin typeface="Palatino Linotype" panose="02040502050505030304" pitchFamily="18" charset="0"/>
              </a:rPr>
              <a:t>Included in oncology multidisciplinary treatment approach – radiation oncology</a:t>
            </a:r>
            <a:endParaRPr lang="sr-Latn-RS" sz="2000" dirty="0" smtClean="0">
              <a:latin typeface="Palatino Linotype" panose="02040502050505030304" pitchFamily="18" charset="0"/>
            </a:endParaRPr>
          </a:p>
          <a:p>
            <a:r>
              <a:rPr lang="en-US" sz="2000" dirty="0">
                <a:latin typeface="Palatino Linotype" panose="02040502050505030304" pitchFamily="18" charset="0"/>
              </a:rPr>
              <a:t>Treatment of malignant diseases and certain benign conditions (vascular disorders, degenerative diseases</a:t>
            </a:r>
            <a:r>
              <a:rPr lang="en-US" sz="2000" dirty="0" smtClean="0">
                <a:latin typeface="Palatino Linotype" panose="02040502050505030304" pitchFamily="18" charset="0"/>
              </a:rPr>
              <a:t>...)</a:t>
            </a:r>
          </a:p>
          <a:p>
            <a:r>
              <a:rPr lang="en-US" sz="2000" dirty="0" smtClean="0">
                <a:latin typeface="Palatino Linotype" panose="02040502050505030304" pitchFamily="18" charset="0"/>
              </a:rPr>
              <a:t>Local/</a:t>
            </a:r>
            <a:r>
              <a:rPr lang="en-US" sz="2000" dirty="0" err="1" smtClean="0">
                <a:latin typeface="Palatino Linotype" panose="02040502050505030304" pitchFamily="18" charset="0"/>
              </a:rPr>
              <a:t>Locoregional</a:t>
            </a:r>
            <a:r>
              <a:rPr lang="en-US" sz="2000" dirty="0" smtClean="0">
                <a:latin typeface="Palatino Linotype" panose="02040502050505030304" pitchFamily="18" charset="0"/>
              </a:rPr>
              <a:t> treatment method</a:t>
            </a:r>
            <a:endParaRPr lang="sr-Latn-RS" sz="2000" dirty="0" smtClean="0">
              <a:latin typeface="Palatino Linotype" panose="02040502050505030304" pitchFamily="18" charset="0"/>
            </a:endParaRPr>
          </a:p>
          <a:p>
            <a:r>
              <a:rPr lang="sr-Latn-RS" sz="2000" i="1" dirty="0" smtClean="0">
                <a:latin typeface="Palatino Linotype" panose="02040502050505030304" pitchFamily="18" charset="0"/>
              </a:rPr>
              <a:t>Abscopal effect</a:t>
            </a:r>
            <a:r>
              <a:rPr lang="en-US" sz="2000" dirty="0" smtClean="0">
                <a:latin typeface="Palatino Linotype" panose="02040502050505030304" pitchFamily="18" charset="0"/>
              </a:rPr>
              <a:t> </a:t>
            </a:r>
            <a:endParaRPr lang="sr-Latn-RS" sz="2000" dirty="0" smtClean="0">
              <a:latin typeface="Palatino Linotype" panose="02040502050505030304" pitchFamily="18" charset="0"/>
            </a:endParaRPr>
          </a:p>
          <a:p>
            <a:r>
              <a:rPr lang="en-US" sz="2000" dirty="0" smtClean="0">
                <a:latin typeface="Palatino Linotype" panose="02040502050505030304" pitchFamily="18" charset="0"/>
              </a:rPr>
              <a:t>More than </a:t>
            </a:r>
            <a:r>
              <a:rPr lang="sr-Latn-RS" sz="2000" dirty="0" smtClean="0">
                <a:latin typeface="Palatino Linotype" panose="02040502050505030304" pitchFamily="18" charset="0"/>
              </a:rPr>
              <a:t>50% </a:t>
            </a:r>
            <a:r>
              <a:rPr lang="en-US" sz="2000" dirty="0" smtClean="0">
                <a:latin typeface="Palatino Linotype" panose="02040502050505030304" pitchFamily="18" charset="0"/>
              </a:rPr>
              <a:t>of all oncology patient undergo radiotherapy during treatment.</a:t>
            </a:r>
            <a:endParaRPr lang="sr-Latn-RS" sz="2000" dirty="0" smtClean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800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6809" y="244550"/>
            <a:ext cx="10566991" cy="648586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Palatino Linotype" panose="02040502050505030304" pitchFamily="18" charset="0"/>
              </a:rPr>
              <a:t>Interaction of Ionizing Radiation with Matter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939" y="1019649"/>
            <a:ext cx="10515600" cy="10132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>
                <a:latin typeface="Palatino Linotype" panose="02040502050505030304" pitchFamily="18" charset="0"/>
              </a:rPr>
              <a:t>The </a:t>
            </a:r>
            <a:r>
              <a:rPr lang="en-US" sz="1600" dirty="0" smtClean="0">
                <a:latin typeface="Palatino Linotype" panose="02040502050505030304" pitchFamily="18" charset="0"/>
              </a:rPr>
              <a:t>radiation effects - </a:t>
            </a:r>
            <a:r>
              <a:rPr lang="en-US" sz="1600" dirty="0">
                <a:latin typeface="Palatino Linotype" panose="02040502050505030304" pitchFamily="18" charset="0"/>
              </a:rPr>
              <a:t>through a series of physical and chemical </a:t>
            </a:r>
            <a:r>
              <a:rPr lang="en-US" sz="1600" dirty="0" smtClean="0">
                <a:latin typeface="Palatino Linotype" panose="02040502050505030304" pitchFamily="18" charset="0"/>
              </a:rPr>
              <a:t>reactions:</a:t>
            </a:r>
          </a:p>
          <a:p>
            <a:pPr marL="0" indent="0">
              <a:buNone/>
            </a:pPr>
            <a:endParaRPr lang="en-US" sz="1600" dirty="0" smtClean="0">
              <a:latin typeface="Palatino Linotype" panose="02040502050505030304" pitchFamily="18" charset="0"/>
            </a:endParaRPr>
          </a:p>
          <a:p>
            <a:r>
              <a:rPr lang="en-US" sz="1600" dirty="0" smtClean="0">
                <a:latin typeface="Palatino Linotype" panose="02040502050505030304" pitchFamily="18" charset="0"/>
              </a:rPr>
              <a:t>In </a:t>
            </a:r>
            <a:r>
              <a:rPr lang="en-US" sz="1600" dirty="0">
                <a:latin typeface="Palatino Linotype" panose="02040502050505030304" pitchFamily="18" charset="0"/>
              </a:rPr>
              <a:t>the physical stage - ionization and excitation of atoms of </a:t>
            </a:r>
            <a:r>
              <a:rPr lang="en-US" sz="1600" dirty="0" smtClean="0">
                <a:latin typeface="Palatino Linotype" panose="02040502050505030304" pitchFamily="18" charset="0"/>
              </a:rPr>
              <a:t>living matter molecules.</a:t>
            </a:r>
            <a:endParaRPr lang="sr-Latn-RS" sz="1600" dirty="0" smtClean="0">
              <a:latin typeface="Palatino Linotype" panose="02040502050505030304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95939" y="2032917"/>
            <a:ext cx="6198781" cy="17437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latin typeface="Palatino Linotype" panose="02040502050505030304" pitchFamily="18" charset="0"/>
              </a:rPr>
              <a:t>Chemical stage - by direct and indirect action of ionizing </a:t>
            </a:r>
            <a:r>
              <a:rPr lang="en-US" sz="1600" dirty="0" smtClean="0">
                <a:latin typeface="Palatino Linotype" panose="02040502050505030304" pitchFamily="18" charset="0"/>
              </a:rPr>
              <a:t>radiation</a:t>
            </a:r>
          </a:p>
          <a:p>
            <a:pPr lvl="1"/>
            <a:r>
              <a:rPr lang="en-US" sz="1200" dirty="0" smtClean="0">
                <a:latin typeface="Palatino Linotype" panose="02040502050505030304" pitchFamily="18" charset="0"/>
              </a:rPr>
              <a:t>Direct </a:t>
            </a:r>
            <a:r>
              <a:rPr lang="en-US" sz="1200" dirty="0">
                <a:latin typeface="Palatino Linotype" panose="02040502050505030304" pitchFamily="18" charset="0"/>
              </a:rPr>
              <a:t>action (target theory): the target can be a cell, or any of its structures (DNA, RNA, enzyme). </a:t>
            </a:r>
            <a:endParaRPr lang="en-US" sz="1200" dirty="0" smtClean="0">
              <a:latin typeface="Palatino Linotype" panose="02040502050505030304" pitchFamily="18" charset="0"/>
            </a:endParaRPr>
          </a:p>
          <a:p>
            <a:pPr lvl="1"/>
            <a:r>
              <a:rPr lang="en-US" sz="1200" dirty="0" smtClean="0">
                <a:latin typeface="Palatino Linotype" panose="02040502050505030304" pitchFamily="18" charset="0"/>
              </a:rPr>
              <a:t>In </a:t>
            </a:r>
            <a:r>
              <a:rPr lang="en-US" sz="1200" dirty="0">
                <a:latin typeface="Palatino Linotype" panose="02040502050505030304" pitchFamily="18" charset="0"/>
              </a:rPr>
              <a:t>interaction with radiation, structures can be reversibly or irreversibly damaged</a:t>
            </a:r>
            <a:r>
              <a:rPr lang="en-US" sz="1200" dirty="0" smtClean="0">
                <a:latin typeface="Palatino Linotype" panose="02040502050505030304" pitchFamily="18" charset="0"/>
              </a:rPr>
              <a:t>.</a:t>
            </a:r>
          </a:p>
          <a:p>
            <a:pPr lvl="1"/>
            <a:r>
              <a:rPr lang="en-US" sz="1200" dirty="0" smtClean="0">
                <a:latin typeface="Palatino Linotype" panose="02040502050505030304" pitchFamily="18" charset="0"/>
              </a:rPr>
              <a:t>Indirect </a:t>
            </a:r>
            <a:r>
              <a:rPr lang="en-US" sz="1200" dirty="0">
                <a:latin typeface="Palatino Linotype" panose="02040502050505030304" pitchFamily="18" charset="0"/>
              </a:rPr>
              <a:t>action (free radical theory): effect on extracellular and intracellular fluid, formation of free radicals (dominant mechanism of action on biological systems)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7972" y="2266944"/>
            <a:ext cx="4081932" cy="250644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012324" y="6476699"/>
            <a:ext cx="217967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1000" dirty="0" smtClean="0">
                <a:latin typeface="Palatino Linotype" panose="02040502050505030304" pitchFamily="18" charset="0"/>
              </a:rPr>
              <a:t>Hur W. Et al. Int J of Mol Sci. 2017.</a:t>
            </a:r>
            <a:endParaRPr lang="en-US" sz="1000" dirty="0">
              <a:latin typeface="Palatino Linotype" panose="02040502050505030304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95939" y="3886003"/>
            <a:ext cx="9577278" cy="2608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latin typeface="Palatino Linotype" panose="02040502050505030304" pitchFamily="18" charset="0"/>
              </a:rPr>
              <a:t>Biological stage – inactivation of any subcellular </a:t>
            </a:r>
            <a:r>
              <a:rPr lang="en-US" sz="1600" dirty="0" smtClean="0">
                <a:latin typeface="Palatino Linotype" panose="02040502050505030304" pitchFamily="18" charset="0"/>
              </a:rPr>
              <a:t>structures </a:t>
            </a:r>
          </a:p>
          <a:p>
            <a:pPr lvl="1"/>
            <a:r>
              <a:rPr lang="en-US" sz="1200" dirty="0" smtClean="0">
                <a:latin typeface="Palatino Linotype" panose="02040502050505030304" pitchFamily="18" charset="0"/>
              </a:rPr>
              <a:t>DNA </a:t>
            </a:r>
            <a:r>
              <a:rPr lang="en-US" sz="1200" dirty="0">
                <a:latin typeface="Palatino Linotype" panose="02040502050505030304" pitchFamily="18" charset="0"/>
              </a:rPr>
              <a:t>damaged and to what extent</a:t>
            </a:r>
            <a:r>
              <a:rPr lang="en-US" sz="1200" dirty="0" smtClean="0">
                <a:latin typeface="Palatino Linotype" panose="02040502050505030304" pitchFamily="18" charset="0"/>
              </a:rPr>
              <a:t>?</a:t>
            </a:r>
          </a:p>
          <a:p>
            <a:pPr lvl="1"/>
            <a:r>
              <a:rPr lang="en-US" sz="1200" dirty="0" smtClean="0">
                <a:latin typeface="Palatino Linotype" panose="02040502050505030304" pitchFamily="18" charset="0"/>
              </a:rPr>
              <a:t>Repair </a:t>
            </a:r>
            <a:r>
              <a:rPr lang="en-US" sz="1200" dirty="0">
                <a:latin typeface="Palatino Linotype" panose="02040502050505030304" pitchFamily="18" charset="0"/>
              </a:rPr>
              <a:t>mechanisms/cell </a:t>
            </a:r>
            <a:r>
              <a:rPr lang="en-US" sz="1200" dirty="0" smtClean="0">
                <a:latin typeface="Palatino Linotype" panose="02040502050505030304" pitchFamily="18" charset="0"/>
              </a:rPr>
              <a:t>death</a:t>
            </a:r>
          </a:p>
          <a:p>
            <a:pPr lvl="1"/>
            <a:r>
              <a:rPr lang="en-US" sz="1200" dirty="0" smtClean="0">
                <a:latin typeface="Palatino Linotype" panose="02040502050505030304" pitchFamily="18" charset="0"/>
              </a:rPr>
              <a:t>Damage </a:t>
            </a:r>
            <a:r>
              <a:rPr lang="en-US" sz="1200" dirty="0">
                <a:latin typeface="Palatino Linotype" panose="02040502050505030304" pitchFamily="18" charset="0"/>
              </a:rPr>
              <a:t>can be lethal (irreversible damage), </a:t>
            </a:r>
            <a:r>
              <a:rPr lang="en-US" sz="1200" dirty="0" smtClean="0">
                <a:latin typeface="Palatino Linotype" panose="02040502050505030304" pitchFamily="18" charset="0"/>
              </a:rPr>
              <a:t>sub-lethal, </a:t>
            </a:r>
            <a:r>
              <a:rPr lang="en-US" sz="1200" dirty="0">
                <a:latin typeface="Palatino Linotype" panose="02040502050505030304" pitchFamily="18" charset="0"/>
              </a:rPr>
              <a:t>when recovery of the damaged cell is possible (reversible damage) and potentially lethal damage.</a:t>
            </a:r>
          </a:p>
        </p:txBody>
      </p:sp>
    </p:spTree>
    <p:extLst>
      <p:ext uri="{BB962C8B-B14F-4D97-AF65-F5344CB8AC3E}">
        <p14:creationId xmlns:p14="http://schemas.microsoft.com/office/powerpoint/2010/main" val="2843289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28010"/>
          </a:xfrm>
        </p:spPr>
        <p:txBody>
          <a:bodyPr>
            <a:noAutofit/>
          </a:bodyPr>
          <a:lstStyle/>
          <a:p>
            <a:r>
              <a:rPr lang="en-US" sz="1800" b="1" dirty="0">
                <a:latin typeface="Palatino Linotype" panose="02040502050505030304" pitchFamily="18" charset="0"/>
              </a:rPr>
              <a:t>5R - factors influencing the response of tumor and normal tissue to </a:t>
            </a:r>
            <a:r>
              <a:rPr lang="en-US" sz="1800" b="1" dirty="0" smtClean="0">
                <a:latin typeface="Palatino Linotype" panose="02040502050505030304" pitchFamily="18" charset="0"/>
              </a:rPr>
              <a:t>ionizing radiation</a:t>
            </a:r>
            <a:endParaRPr lang="en-US" sz="1800" b="1" dirty="0">
              <a:latin typeface="Palatino Linotype" panose="02040502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3772" y="1368425"/>
            <a:ext cx="10515600" cy="4351338"/>
          </a:xfrm>
        </p:spPr>
        <p:txBody>
          <a:bodyPr>
            <a:noAutofit/>
          </a:bodyPr>
          <a:lstStyle/>
          <a:p>
            <a:r>
              <a:rPr lang="en-US" sz="1400" b="1" dirty="0">
                <a:latin typeface="Palatino Linotype" panose="02040502050505030304" pitchFamily="18" charset="0"/>
              </a:rPr>
              <a:t>Repair</a:t>
            </a:r>
            <a:r>
              <a:rPr lang="en-US" sz="1400" dirty="0">
                <a:latin typeface="Palatino Linotype" panose="02040502050505030304" pitchFamily="18" charset="0"/>
              </a:rPr>
              <a:t> - after each RT, interaction of radiation with cellular structures and repair of damage occurs within a few hours</a:t>
            </a:r>
            <a:r>
              <a:rPr lang="en-US" sz="1400" dirty="0" smtClean="0">
                <a:latin typeface="Palatino Linotype" panose="02040502050505030304" pitchFamily="18" charset="0"/>
              </a:rPr>
              <a:t>. Cells </a:t>
            </a:r>
            <a:r>
              <a:rPr lang="en-US" sz="1400" dirty="0">
                <a:latin typeface="Palatino Linotype" panose="02040502050505030304" pitchFamily="18" charset="0"/>
              </a:rPr>
              <a:t>of different tissue </a:t>
            </a:r>
            <a:r>
              <a:rPr lang="en-US" sz="1400" dirty="0" smtClean="0">
                <a:latin typeface="Palatino Linotype" panose="02040502050505030304" pitchFamily="18" charset="0"/>
              </a:rPr>
              <a:t>– </a:t>
            </a:r>
            <a:r>
              <a:rPr lang="en-US" sz="1400" dirty="0">
                <a:latin typeface="Palatino Linotype" panose="02040502050505030304" pitchFamily="18" charset="0"/>
              </a:rPr>
              <a:t>different dynamics of the repair process, depending on the proliferative potential</a:t>
            </a:r>
            <a:r>
              <a:rPr lang="en-US" sz="1400" dirty="0" smtClean="0">
                <a:latin typeface="Palatino Linotype" panose="02040502050505030304" pitchFamily="18" charset="0"/>
              </a:rPr>
              <a:t>.</a:t>
            </a:r>
          </a:p>
          <a:p>
            <a:r>
              <a:rPr lang="en-US" sz="1400" b="1" dirty="0" smtClean="0">
                <a:latin typeface="Palatino Linotype" panose="02040502050505030304" pitchFamily="18" charset="0"/>
              </a:rPr>
              <a:t>Repopulation</a:t>
            </a:r>
            <a:r>
              <a:rPr lang="en-US" sz="1400" dirty="0" smtClean="0">
                <a:latin typeface="Palatino Linotype" panose="02040502050505030304" pitchFamily="18" charset="0"/>
              </a:rPr>
              <a:t> </a:t>
            </a:r>
            <a:r>
              <a:rPr lang="en-US" sz="1400" dirty="0">
                <a:latin typeface="Palatino Linotype" panose="02040502050505030304" pitchFamily="18" charset="0"/>
              </a:rPr>
              <a:t>- approximately the same percentage of vital tumor cells and healthy tissue is eliminated during radiation with each fraction</a:t>
            </a:r>
            <a:r>
              <a:rPr lang="en-US" sz="1400" dirty="0" smtClean="0">
                <a:latin typeface="Palatino Linotype" panose="02040502050505030304" pitchFamily="18" charset="0"/>
              </a:rPr>
              <a:t>. The </a:t>
            </a:r>
            <a:r>
              <a:rPr lang="en-US" sz="1400" dirty="0">
                <a:latin typeface="Palatino Linotype" panose="02040502050505030304" pitchFamily="18" charset="0"/>
              </a:rPr>
              <a:t>loss of cells stimulates the surviving cells to divide more intensively. The final effect of repopulation is </a:t>
            </a:r>
            <a:r>
              <a:rPr lang="en-US" sz="1400" dirty="0" smtClean="0">
                <a:latin typeface="Palatino Linotype" panose="02040502050505030304" pitchFamily="18" charset="0"/>
              </a:rPr>
              <a:t>a tumor mass increase </a:t>
            </a:r>
            <a:r>
              <a:rPr lang="en-US" sz="1400" dirty="0">
                <a:latin typeface="Palatino Linotype" panose="02040502050505030304" pitchFamily="18" charset="0"/>
              </a:rPr>
              <a:t>before each new </a:t>
            </a:r>
            <a:r>
              <a:rPr lang="en-US" sz="1400" dirty="0" smtClean="0">
                <a:latin typeface="Palatino Linotype" panose="02040502050505030304" pitchFamily="18" charset="0"/>
              </a:rPr>
              <a:t>fraction, </a:t>
            </a:r>
            <a:r>
              <a:rPr lang="en-US" sz="1400" dirty="0">
                <a:latin typeface="Palatino Linotype" panose="02040502050505030304" pitchFamily="18" charset="0"/>
              </a:rPr>
              <a:t>but also the recovery of damaged healthy cells</a:t>
            </a:r>
            <a:r>
              <a:rPr lang="en-US" sz="1400" dirty="0" smtClean="0">
                <a:latin typeface="Palatino Linotype" panose="02040502050505030304" pitchFamily="18" charset="0"/>
              </a:rPr>
              <a:t>.</a:t>
            </a:r>
          </a:p>
          <a:p>
            <a:r>
              <a:rPr lang="en-US" sz="1400" b="1" dirty="0" smtClean="0">
                <a:latin typeface="Palatino Linotype" panose="02040502050505030304" pitchFamily="18" charset="0"/>
              </a:rPr>
              <a:t>Redistribution</a:t>
            </a:r>
            <a:r>
              <a:rPr lang="en-US" sz="1400" dirty="0" smtClean="0">
                <a:latin typeface="Palatino Linotype" panose="02040502050505030304" pitchFamily="18" charset="0"/>
              </a:rPr>
              <a:t> </a:t>
            </a:r>
            <a:r>
              <a:rPr lang="en-US" sz="1400" dirty="0">
                <a:latin typeface="Palatino Linotype" panose="02040502050505030304" pitchFamily="18" charset="0"/>
              </a:rPr>
              <a:t>- tumor cells and healthy tissue show the highest </a:t>
            </a:r>
            <a:r>
              <a:rPr lang="en-US" sz="1400" dirty="0" err="1">
                <a:latin typeface="Palatino Linotype" panose="02040502050505030304" pitchFamily="18" charset="0"/>
              </a:rPr>
              <a:t>radioresistance</a:t>
            </a:r>
            <a:r>
              <a:rPr lang="en-US" sz="1400" dirty="0">
                <a:latin typeface="Palatino Linotype" panose="02040502050505030304" pitchFamily="18" charset="0"/>
              </a:rPr>
              <a:t> in the S and G1 phase of the cell cycle, while they are most sensitive in the M (mitosis) and late G2 phase, where there is a difference in </a:t>
            </a:r>
            <a:r>
              <a:rPr lang="en-US" sz="1400" dirty="0" err="1">
                <a:latin typeface="Palatino Linotype" panose="02040502050505030304" pitchFamily="18" charset="0"/>
              </a:rPr>
              <a:t>radiosensitivity</a:t>
            </a:r>
            <a:r>
              <a:rPr lang="en-US" sz="1400" dirty="0">
                <a:latin typeface="Palatino Linotype" panose="02040502050505030304" pitchFamily="18" charset="0"/>
              </a:rPr>
              <a:t> between tumor cells and healthy tissue</a:t>
            </a:r>
            <a:r>
              <a:rPr lang="en-US" sz="1400" dirty="0" smtClean="0">
                <a:latin typeface="Palatino Linotype" panose="02040502050505030304" pitchFamily="18" charset="0"/>
              </a:rPr>
              <a:t>.</a:t>
            </a:r>
          </a:p>
          <a:p>
            <a:r>
              <a:rPr lang="en-US" sz="1400" dirty="0" smtClean="0">
                <a:latin typeface="Palatino Linotype" panose="02040502050505030304" pitchFamily="18" charset="0"/>
              </a:rPr>
              <a:t>Irradiation </a:t>
            </a:r>
            <a:r>
              <a:rPr lang="en-US" sz="1400" dirty="0">
                <a:latin typeface="Palatino Linotype" panose="02040502050505030304" pitchFamily="18" charset="0"/>
              </a:rPr>
              <a:t>of cells that are in different phases of the cell cycle results in the devitalization of those in the radiosensitive phase - immediately after </a:t>
            </a:r>
            <a:r>
              <a:rPr lang="en-US" sz="1400" dirty="0" smtClean="0">
                <a:latin typeface="Palatino Linotype" panose="02040502050505030304" pitchFamily="18" charset="0"/>
              </a:rPr>
              <a:t>irradiation cycle, </a:t>
            </a:r>
            <a:r>
              <a:rPr lang="en-US" sz="1400" dirty="0">
                <a:latin typeface="Palatino Linotype" panose="02040502050505030304" pitchFamily="18" charset="0"/>
              </a:rPr>
              <a:t>the largest number of surviving cells are in the </a:t>
            </a:r>
            <a:r>
              <a:rPr lang="en-US" sz="1400" dirty="0" err="1">
                <a:latin typeface="Palatino Linotype" panose="02040502050505030304" pitchFamily="18" charset="0"/>
              </a:rPr>
              <a:t>radioresistant</a:t>
            </a:r>
            <a:r>
              <a:rPr lang="en-US" sz="1400" dirty="0">
                <a:latin typeface="Palatino Linotype" panose="02040502050505030304" pitchFamily="18" charset="0"/>
              </a:rPr>
              <a:t> phase</a:t>
            </a:r>
            <a:r>
              <a:rPr lang="en-US" sz="1400" dirty="0" smtClean="0">
                <a:latin typeface="Palatino Linotype" panose="02040502050505030304" pitchFamily="18" charset="0"/>
              </a:rPr>
              <a:t>.</a:t>
            </a:r>
          </a:p>
          <a:p>
            <a:r>
              <a:rPr lang="en-US" sz="1400" b="1" dirty="0" err="1" smtClean="0">
                <a:latin typeface="Palatino Linotype" panose="02040502050505030304" pitchFamily="18" charset="0"/>
              </a:rPr>
              <a:t>Reoxygenation</a:t>
            </a:r>
            <a:r>
              <a:rPr lang="en-US" sz="1400" dirty="0" smtClean="0">
                <a:latin typeface="Palatino Linotype" panose="02040502050505030304" pitchFamily="18" charset="0"/>
              </a:rPr>
              <a:t> </a:t>
            </a:r>
            <a:r>
              <a:rPr lang="en-US" sz="1400" dirty="0">
                <a:latin typeface="Palatino Linotype" panose="02040502050505030304" pitchFamily="18" charset="0"/>
              </a:rPr>
              <a:t>- increased oxygen concentration increases, and decreased concentration decreases the </a:t>
            </a:r>
            <a:r>
              <a:rPr lang="en-US" sz="1400" dirty="0" err="1">
                <a:latin typeface="Palatino Linotype" panose="02040502050505030304" pitchFamily="18" charset="0"/>
              </a:rPr>
              <a:t>radiosensitivity</a:t>
            </a:r>
            <a:r>
              <a:rPr lang="en-US" sz="1400" dirty="0">
                <a:latin typeface="Palatino Linotype" panose="02040502050505030304" pitchFamily="18" charset="0"/>
              </a:rPr>
              <a:t> of cells.  With their growth, solid tumors often exceed the capacity of the existing vascularization, so zones of hypoxia and necrosis appear in the tumor tissue</a:t>
            </a:r>
            <a:r>
              <a:rPr lang="en-US" sz="1400" dirty="0" smtClean="0">
                <a:latin typeface="Palatino Linotype" panose="02040502050505030304" pitchFamily="18" charset="0"/>
              </a:rPr>
              <a:t>.</a:t>
            </a:r>
          </a:p>
          <a:p>
            <a:r>
              <a:rPr lang="en-US" sz="1400" dirty="0" smtClean="0">
                <a:latin typeface="Palatino Linotype" panose="02040502050505030304" pitchFamily="18" charset="0"/>
              </a:rPr>
              <a:t>By </a:t>
            </a:r>
            <a:r>
              <a:rPr lang="en-US" sz="1400" dirty="0">
                <a:latin typeface="Palatino Linotype" panose="02040502050505030304" pitchFamily="18" charset="0"/>
              </a:rPr>
              <a:t>applying fractionated radiation regimens during the </a:t>
            </a:r>
            <a:r>
              <a:rPr lang="en-US" sz="1400" dirty="0" err="1">
                <a:latin typeface="Palatino Linotype" panose="02040502050505030304" pitchFamily="18" charset="0"/>
              </a:rPr>
              <a:t>interfraction</a:t>
            </a:r>
            <a:r>
              <a:rPr lang="en-US" sz="1400" dirty="0">
                <a:latin typeface="Palatino Linotype" panose="02040502050505030304" pitchFamily="18" charset="0"/>
              </a:rPr>
              <a:t> interval, </a:t>
            </a:r>
            <a:r>
              <a:rPr lang="en-US" sz="1400" dirty="0" err="1">
                <a:latin typeface="Palatino Linotype" panose="02040502050505030304" pitchFamily="18" charset="0"/>
              </a:rPr>
              <a:t>reoxygenation</a:t>
            </a:r>
            <a:r>
              <a:rPr lang="en-US" sz="1400" dirty="0">
                <a:latin typeface="Palatino Linotype" panose="02040502050505030304" pitchFamily="18" charset="0"/>
              </a:rPr>
              <a:t> of previously hypoxic cells is achieved, thereby increasing their </a:t>
            </a:r>
            <a:r>
              <a:rPr lang="en-US" sz="1400" dirty="0" err="1">
                <a:latin typeface="Palatino Linotype" panose="02040502050505030304" pitchFamily="18" charset="0"/>
              </a:rPr>
              <a:t>radiosensitivity</a:t>
            </a:r>
            <a:r>
              <a:rPr lang="en-US" sz="1400" dirty="0">
                <a:latin typeface="Palatino Linotype" panose="02040502050505030304" pitchFamily="18" charset="0"/>
              </a:rPr>
              <a:t>.</a:t>
            </a:r>
            <a:endParaRPr lang="en-US" sz="1400" dirty="0" smtClean="0">
              <a:latin typeface="Palatino Linotype" panose="02040502050505030304" pitchFamily="18" charset="0"/>
            </a:endParaRPr>
          </a:p>
          <a:p>
            <a:endParaRPr lang="en-US" sz="1400" dirty="0" smtClean="0">
              <a:latin typeface="Palatino Linotype" panose="02040502050505030304" pitchFamily="18" charset="0"/>
            </a:endParaRPr>
          </a:p>
          <a:p>
            <a:endParaRPr lang="en-US" sz="1400" dirty="0" smtClean="0">
              <a:latin typeface="Palatino Linotype" panose="02040502050505030304" pitchFamily="18" charset="0"/>
            </a:endParaRPr>
          </a:p>
          <a:p>
            <a:endParaRPr lang="sr-Latn-RS" sz="1400" dirty="0" smtClean="0">
              <a:latin typeface="Palatino Linotype" panose="02040502050505030304" pitchFamily="18" charset="0"/>
            </a:endParaRPr>
          </a:p>
          <a:p>
            <a:endParaRPr lang="sr-Latn-RS" sz="1400" dirty="0" smtClean="0">
              <a:latin typeface="Palatino Linotype" panose="02040502050505030304" pitchFamily="18" charset="0"/>
            </a:endParaRPr>
          </a:p>
          <a:p>
            <a:endParaRPr lang="en-US" sz="1400" dirty="0">
              <a:latin typeface="Palatino Linotype" panose="02040502050505030304" pitchFamily="18" charset="0"/>
            </a:endParaRP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722"/>
          <a:stretch/>
        </p:blipFill>
        <p:spPr>
          <a:xfrm>
            <a:off x="10993120" y="153703"/>
            <a:ext cx="934421" cy="950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80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err="1" smtClean="0">
                <a:latin typeface="Palatino Linotype" panose="02040502050505030304" pitchFamily="18" charset="0"/>
              </a:rPr>
              <a:t>Radiosensitivity</a:t>
            </a:r>
            <a:endParaRPr lang="en-US" sz="3200" b="1" dirty="0">
              <a:latin typeface="Palatino Linotype" panose="02040502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>
                <a:latin typeface="Palatino Linotype" panose="02040502050505030304" pitchFamily="18" charset="0"/>
              </a:rPr>
              <a:t>Malignant tumor cells are dedifferentiated and have increased mitotic activity, which makes them more radiosensitive compared to the cells of healthy tissues from which they arise (</a:t>
            </a:r>
            <a:r>
              <a:rPr lang="en-US" sz="1600" i="1" dirty="0" err="1" smtClean="0">
                <a:latin typeface="Palatino Linotype" panose="02040502050505030304" pitchFamily="18" charset="0"/>
              </a:rPr>
              <a:t>Bergonié-Tribondeau</a:t>
            </a:r>
            <a:r>
              <a:rPr lang="en-US" sz="1600" dirty="0" smtClean="0">
                <a:latin typeface="Palatino Linotype" panose="02040502050505030304" pitchFamily="18" charset="0"/>
              </a:rPr>
              <a:t> law</a:t>
            </a:r>
            <a:r>
              <a:rPr lang="en-US" sz="1600" dirty="0">
                <a:latin typeface="Palatino Linotype" panose="02040502050505030304" pitchFamily="18" charset="0"/>
              </a:rPr>
              <a:t>). </a:t>
            </a:r>
            <a:endParaRPr lang="en-US" sz="1600" dirty="0" smtClean="0">
              <a:latin typeface="Palatino Linotype" panose="02040502050505030304" pitchFamily="18" charset="0"/>
            </a:endParaRPr>
          </a:p>
          <a:p>
            <a:r>
              <a:rPr lang="en-US" sz="1600" dirty="0" smtClean="0">
                <a:latin typeface="Palatino Linotype" panose="02040502050505030304" pitchFamily="18" charset="0"/>
              </a:rPr>
              <a:t>The </a:t>
            </a:r>
            <a:r>
              <a:rPr lang="en-US" sz="1600" dirty="0">
                <a:latin typeface="Palatino Linotype" panose="02040502050505030304" pitchFamily="18" charset="0"/>
              </a:rPr>
              <a:t>greater the difference in </a:t>
            </a:r>
            <a:r>
              <a:rPr lang="en-US" sz="1600" dirty="0" err="1">
                <a:latin typeface="Palatino Linotype" panose="02040502050505030304" pitchFamily="18" charset="0"/>
              </a:rPr>
              <a:t>radiosensitivity</a:t>
            </a:r>
            <a:r>
              <a:rPr lang="en-US" sz="1600" dirty="0">
                <a:latin typeface="Palatino Linotype" panose="02040502050505030304" pitchFamily="18" charset="0"/>
              </a:rPr>
              <a:t> between the cells of normal tissues and the tumor, the greater the possibility of treating the tumor with radiotherapy</a:t>
            </a:r>
            <a:r>
              <a:rPr lang="en-US" sz="1600" dirty="0" smtClean="0">
                <a:latin typeface="Palatino Linotype" panose="02040502050505030304" pitchFamily="18" charset="0"/>
              </a:rPr>
              <a:t>.</a:t>
            </a:r>
          </a:p>
          <a:p>
            <a:endParaRPr lang="en-US" sz="1600" dirty="0">
              <a:latin typeface="Palatino Linotype" panose="02040502050505030304" pitchFamily="18" charset="0"/>
            </a:endParaRPr>
          </a:p>
          <a:p>
            <a:r>
              <a:rPr lang="en-US" sz="1600" b="1" dirty="0" smtClean="0">
                <a:latin typeface="Palatino Linotype" panose="02040502050505030304" pitchFamily="18" charset="0"/>
              </a:rPr>
              <a:t>Radiosensitive</a:t>
            </a:r>
            <a:r>
              <a:rPr lang="en-US" sz="1600" dirty="0" smtClean="0">
                <a:latin typeface="Palatino Linotype" panose="02040502050505030304" pitchFamily="18" charset="0"/>
              </a:rPr>
              <a:t> </a:t>
            </a:r>
            <a:r>
              <a:rPr lang="en-US" sz="1600" dirty="0">
                <a:latin typeface="Palatino Linotype" panose="02040502050505030304" pitchFamily="18" charset="0"/>
              </a:rPr>
              <a:t>tumors: lymphomas, </a:t>
            </a:r>
            <a:r>
              <a:rPr lang="en-US" sz="1600" dirty="0" err="1">
                <a:latin typeface="Palatino Linotype" panose="02040502050505030304" pitchFamily="18" charset="0"/>
              </a:rPr>
              <a:t>leukosis</a:t>
            </a:r>
            <a:r>
              <a:rPr lang="en-US" sz="1600" dirty="0">
                <a:latin typeface="Palatino Linotype" panose="02040502050505030304" pitchFamily="18" charset="0"/>
              </a:rPr>
              <a:t>, germinal tumors (seminoma, </a:t>
            </a:r>
            <a:r>
              <a:rPr lang="en-US" sz="1600" dirty="0" err="1" smtClean="0">
                <a:latin typeface="Palatino Linotype" panose="02040502050505030304" pitchFamily="18" charset="0"/>
              </a:rPr>
              <a:t>disgerminoma</a:t>
            </a:r>
            <a:r>
              <a:rPr lang="en-US" sz="1600" dirty="0">
                <a:latin typeface="Palatino Linotype" panose="02040502050505030304" pitchFamily="18" charset="0"/>
              </a:rPr>
              <a:t>), </a:t>
            </a:r>
            <a:r>
              <a:rPr lang="en-US" sz="1600" dirty="0" err="1">
                <a:latin typeface="Palatino Linotype" panose="02040502050505030304" pitchFamily="18" charset="0"/>
              </a:rPr>
              <a:t>nephroblastoma</a:t>
            </a:r>
            <a:r>
              <a:rPr lang="en-US" sz="1600" dirty="0">
                <a:latin typeface="Palatino Linotype" panose="02040502050505030304" pitchFamily="18" charset="0"/>
              </a:rPr>
              <a:t>, Wilms' tumor, Ewing's sarcoma</a:t>
            </a:r>
            <a:r>
              <a:rPr lang="en-US" sz="1600" dirty="0" smtClean="0">
                <a:latin typeface="Palatino Linotype" panose="02040502050505030304" pitchFamily="18" charset="0"/>
              </a:rPr>
              <a:t>;</a:t>
            </a:r>
          </a:p>
          <a:p>
            <a:r>
              <a:rPr lang="en-US" sz="1600" b="1" dirty="0" smtClean="0">
                <a:latin typeface="Palatino Linotype" panose="02040502050505030304" pitchFamily="18" charset="0"/>
              </a:rPr>
              <a:t>Moderately </a:t>
            </a:r>
            <a:r>
              <a:rPr lang="en-US" sz="1600" b="1" dirty="0">
                <a:latin typeface="Palatino Linotype" panose="02040502050505030304" pitchFamily="18" charset="0"/>
              </a:rPr>
              <a:t>radiosensitive </a:t>
            </a:r>
            <a:r>
              <a:rPr lang="en-US" sz="1600" dirty="0">
                <a:latin typeface="Palatino Linotype" panose="02040502050505030304" pitchFamily="18" charset="0"/>
              </a:rPr>
              <a:t>tumors: tumors of the head and neck region (cancers of the skin, lips, paranasal cavities, </a:t>
            </a:r>
            <a:r>
              <a:rPr lang="en-US" sz="1600" dirty="0" err="1">
                <a:latin typeface="Palatino Linotype" panose="02040502050505030304" pitchFamily="18" charset="0"/>
              </a:rPr>
              <a:t>epipharynx</a:t>
            </a:r>
            <a:r>
              <a:rPr lang="en-US" sz="1600" dirty="0">
                <a:latin typeface="Palatino Linotype" panose="02040502050505030304" pitchFamily="18" charset="0"/>
              </a:rPr>
              <a:t>, oropharynx, hypopharynx, larynx), </a:t>
            </a:r>
            <a:r>
              <a:rPr lang="en-US" sz="1600" dirty="0" smtClean="0">
                <a:latin typeface="Palatino Linotype" panose="02040502050505030304" pitchFamily="18" charset="0"/>
              </a:rPr>
              <a:t>GI </a:t>
            </a:r>
            <a:r>
              <a:rPr lang="en-US" sz="1600" dirty="0">
                <a:latin typeface="Palatino Linotype" panose="02040502050505030304" pitchFamily="18" charset="0"/>
              </a:rPr>
              <a:t>tumors (cancer of the esophagus, anus, rectum), gynecological tumors (cancer of the cervix, endometrium, vulva , vagina), urological tumors (prostate cancer, bladder cancer, non-seminoma testicular tumors), lung, breast, thyroid gland and brain </a:t>
            </a:r>
            <a:r>
              <a:rPr lang="en-US" sz="1600" dirty="0" smtClean="0">
                <a:latin typeface="Palatino Linotype" panose="02040502050505030304" pitchFamily="18" charset="0"/>
              </a:rPr>
              <a:t>tumors</a:t>
            </a:r>
          </a:p>
          <a:p>
            <a:r>
              <a:rPr lang="en-US" sz="1600" b="1" dirty="0" err="1" smtClean="0">
                <a:latin typeface="Palatino Linotype" panose="02040502050505030304" pitchFamily="18" charset="0"/>
              </a:rPr>
              <a:t>Radioresistant</a:t>
            </a:r>
            <a:r>
              <a:rPr lang="en-US" sz="1600" b="1" dirty="0" smtClean="0">
                <a:latin typeface="Palatino Linotype" panose="02040502050505030304" pitchFamily="18" charset="0"/>
              </a:rPr>
              <a:t> </a:t>
            </a:r>
            <a:r>
              <a:rPr lang="en-US" sz="1600" dirty="0">
                <a:latin typeface="Palatino Linotype" panose="02040502050505030304" pitchFamily="18" charset="0"/>
              </a:rPr>
              <a:t>tumors: bone and soft tissue tumors (osteosarcoma, chondrosarcoma, </a:t>
            </a:r>
            <a:r>
              <a:rPr lang="en-US" sz="1600" dirty="0" err="1">
                <a:latin typeface="Palatino Linotype" panose="02040502050505030304" pitchFamily="18" charset="0"/>
              </a:rPr>
              <a:t>fibrosarcoma</a:t>
            </a:r>
            <a:r>
              <a:rPr lang="en-US" sz="1600" dirty="0">
                <a:latin typeface="Palatino Linotype" panose="02040502050505030304" pitchFamily="18" charset="0"/>
              </a:rPr>
              <a:t>, </a:t>
            </a:r>
            <a:r>
              <a:rPr lang="en-US" sz="1600" dirty="0" err="1">
                <a:latin typeface="Palatino Linotype" panose="02040502050505030304" pitchFamily="18" charset="0"/>
              </a:rPr>
              <a:t>synoviosarcoma</a:t>
            </a:r>
            <a:r>
              <a:rPr lang="en-US" sz="1600" dirty="0">
                <a:latin typeface="Palatino Linotype" panose="02040502050505030304" pitchFamily="18" charset="0"/>
              </a:rPr>
              <a:t>, </a:t>
            </a:r>
            <a:r>
              <a:rPr lang="en-US" sz="1600" dirty="0" err="1">
                <a:latin typeface="Palatino Linotype" panose="02040502050505030304" pitchFamily="18" charset="0"/>
              </a:rPr>
              <a:t>liposarcoma</a:t>
            </a:r>
            <a:r>
              <a:rPr lang="en-US" sz="1600" dirty="0">
                <a:latin typeface="Palatino Linotype" panose="02040502050505030304" pitchFamily="18" charset="0"/>
              </a:rPr>
              <a:t>, </a:t>
            </a:r>
            <a:r>
              <a:rPr lang="en-US" sz="1600" dirty="0" err="1">
                <a:latin typeface="Palatino Linotype" panose="02040502050505030304" pitchFamily="18" charset="0"/>
              </a:rPr>
              <a:t>angiosarcoma</a:t>
            </a:r>
            <a:r>
              <a:rPr lang="en-US" sz="1600" dirty="0">
                <a:latin typeface="Palatino Linotype" panose="02040502050505030304" pitchFamily="18" charset="0"/>
              </a:rPr>
              <a:t>, etc.), kidney adenocarcinoma, </a:t>
            </a:r>
            <a:r>
              <a:rPr lang="en-US" sz="1600" dirty="0" smtClean="0">
                <a:latin typeface="Palatino Linotype" panose="02040502050505030304" pitchFamily="18" charset="0"/>
              </a:rPr>
              <a:t>GI </a:t>
            </a:r>
            <a:r>
              <a:rPr lang="en-US" sz="1600" dirty="0">
                <a:latin typeface="Palatino Linotype" panose="02040502050505030304" pitchFamily="18" charset="0"/>
              </a:rPr>
              <a:t>adenocarcinomas (stomach, pancreas, liver, bile ducts) and melanoma.</a:t>
            </a:r>
          </a:p>
        </p:txBody>
      </p:sp>
    </p:spTree>
    <p:extLst>
      <p:ext uri="{BB962C8B-B14F-4D97-AF65-F5344CB8AC3E}">
        <p14:creationId xmlns:p14="http://schemas.microsoft.com/office/powerpoint/2010/main" val="126728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606" y="289663"/>
            <a:ext cx="10515600" cy="1325563"/>
          </a:xfrm>
        </p:spPr>
        <p:txBody>
          <a:bodyPr/>
          <a:lstStyle/>
          <a:p>
            <a:r>
              <a:rPr lang="en-US" dirty="0" err="1" smtClean="0">
                <a:latin typeface="Palatino Linotype" panose="02040502050505030304" pitchFamily="18" charset="0"/>
              </a:rPr>
              <a:t>Radiosensitisers</a:t>
            </a:r>
            <a:endParaRPr lang="en-US" dirty="0">
              <a:latin typeface="Palatino Linotype" panose="02040502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496" y="6378020"/>
            <a:ext cx="4081019" cy="3221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sr-Latn-RS" sz="1100" dirty="0" smtClean="0">
                <a:latin typeface="Palatino Linotype" panose="02040502050505030304" pitchFamily="18" charset="0"/>
              </a:rPr>
              <a:t>Gong L. Int J of Nanomedicine. 2021. </a:t>
            </a:r>
            <a:endParaRPr lang="en-US" sz="1100" dirty="0">
              <a:latin typeface="Palatino Linotype" panose="0204050205050503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9073" y="3729406"/>
            <a:ext cx="3774727" cy="24475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606" y="1806943"/>
            <a:ext cx="6734175" cy="4114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98759" y="616688"/>
            <a:ext cx="3855041" cy="2691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80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" y="408655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 err="1" smtClean="0">
                <a:latin typeface="Palatino Linotype" panose="02040502050505030304" pitchFamily="18" charset="0"/>
              </a:rPr>
              <a:t>Radioprotectors</a:t>
            </a:r>
            <a:r>
              <a:rPr lang="en-US" sz="4000" dirty="0" smtClean="0">
                <a:latin typeface="Palatino Linotype" panose="02040502050505030304" pitchFamily="18" charset="0"/>
              </a:rPr>
              <a:t/>
            </a:r>
            <a:br>
              <a:rPr lang="en-US" sz="4000" dirty="0" smtClean="0">
                <a:latin typeface="Palatino Linotype" panose="02040502050505030304" pitchFamily="18" charset="0"/>
              </a:rPr>
            </a:br>
            <a:r>
              <a:rPr lang="en-US" sz="4000" dirty="0" smtClean="0">
                <a:latin typeface="Palatino Linotype" panose="02040502050505030304" pitchFamily="18" charset="0"/>
              </a:rPr>
              <a:t>Radiation </a:t>
            </a:r>
            <a:r>
              <a:rPr lang="en-US" sz="4000" dirty="0" err="1" smtClean="0">
                <a:latin typeface="Palatino Linotype" panose="02040502050505030304" pitchFamily="18" charset="0"/>
              </a:rPr>
              <a:t>mitigators</a:t>
            </a:r>
            <a:endParaRPr lang="en-US" sz="4000" dirty="0">
              <a:latin typeface="Palatino Linotype" panose="02040502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871411"/>
            <a:ext cx="10515600" cy="305552"/>
          </a:xfrm>
        </p:spPr>
        <p:txBody>
          <a:bodyPr>
            <a:noAutofit/>
          </a:bodyPr>
          <a:lstStyle/>
          <a:p>
            <a:r>
              <a:rPr lang="sr-Latn-RS" sz="1000" dirty="0" smtClean="0">
                <a:latin typeface="Palatino Linotype" panose="02040502050505030304" pitchFamily="18" charset="0"/>
              </a:rPr>
              <a:t>Coleman S. N. ALERT. 2014.</a:t>
            </a:r>
            <a:endParaRPr lang="en-US" sz="1000" dirty="0">
              <a:latin typeface="Palatino Linotype" panose="0204050205050503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24034"/>
          <a:stretch/>
        </p:blipFill>
        <p:spPr>
          <a:xfrm>
            <a:off x="315762" y="2828608"/>
            <a:ext cx="6724650" cy="1664217"/>
          </a:xfrm>
          <a:prstGeom prst="rect">
            <a:avLst/>
          </a:prstGeom>
        </p:spPr>
      </p:pic>
      <p:pic>
        <p:nvPicPr>
          <p:cNvPr id="3074" name="Picture 2" descr="Radiation mitigators under development through the CMCRs. This is a partial list of agents that have been studied by various CMCR as potential protection, mitigation, or therapeutic agents against radiation. These agents generally come in classes including antiinflammatory , antioxidant, antiapoptotic, and growth factors. Those agents in the first two categories have commonly shown a doubly beneficial effect wherein tumor response to radiation is improved as is  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63"/>
          <a:stretch/>
        </p:blipFill>
        <p:spPr bwMode="auto">
          <a:xfrm>
            <a:off x="5005136" y="254001"/>
            <a:ext cx="7106307" cy="6336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908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9400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Palatino Linotype" panose="02040502050505030304" pitchFamily="18" charset="0"/>
              </a:rPr>
              <a:t>DOSE FRACTIONATION IN RADIATION ONCOLOGY</a:t>
            </a:r>
            <a:endParaRPr lang="en-US" sz="4000" dirty="0">
              <a:latin typeface="Palatino Linotype" panose="02040502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3816" y="2164080"/>
            <a:ext cx="10539984" cy="4012883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Palatino Linotype" panose="02040502050505030304" pitchFamily="18" charset="0"/>
              </a:rPr>
              <a:t>The total dose of radiation applied in one fraction or divided with a time gap in between does not give the same radiobiological effect</a:t>
            </a:r>
            <a:r>
              <a:rPr lang="en-US" sz="2000" dirty="0" smtClean="0">
                <a:latin typeface="Palatino Linotype" panose="02040502050505030304" pitchFamily="18" charset="0"/>
              </a:rPr>
              <a:t>.</a:t>
            </a:r>
          </a:p>
          <a:p>
            <a:r>
              <a:rPr lang="en-US" sz="2000" dirty="0" smtClean="0">
                <a:latin typeface="Palatino Linotype" panose="02040502050505030304" pitchFamily="18" charset="0"/>
              </a:rPr>
              <a:t>If </a:t>
            </a:r>
            <a:r>
              <a:rPr lang="en-US" sz="2000" dirty="0">
                <a:latin typeface="Palatino Linotype" panose="02040502050505030304" pitchFamily="18" charset="0"/>
              </a:rPr>
              <a:t>the total dose is applied in one fraction or a smaller number of fractions, the radiation effect on the biological system is greater than if the same dose is applied in a larger number of fractions </a:t>
            </a:r>
            <a:r>
              <a:rPr lang="en-US" sz="2000" dirty="0" smtClean="0">
                <a:latin typeface="Palatino Linotype" panose="02040502050505030304" pitchFamily="18" charset="0"/>
              </a:rPr>
              <a:t>– TDF</a:t>
            </a:r>
            <a:r>
              <a:rPr lang="en-US" sz="2000" dirty="0">
                <a:latin typeface="Palatino Linotype" panose="02040502050505030304" pitchFamily="18" charset="0"/>
              </a:rPr>
              <a:t> </a:t>
            </a:r>
            <a:r>
              <a:rPr lang="en-US" sz="2000" dirty="0" smtClean="0">
                <a:latin typeface="Palatino Linotype" panose="02040502050505030304" pitchFamily="18" charset="0"/>
              </a:rPr>
              <a:t>(Time Dose </a:t>
            </a:r>
            <a:r>
              <a:rPr lang="en-US" sz="2000" dirty="0" err="1" smtClean="0">
                <a:latin typeface="Palatino Linotype" panose="02040502050505030304" pitchFamily="18" charset="0"/>
              </a:rPr>
              <a:t>Fracction</a:t>
            </a:r>
            <a:r>
              <a:rPr lang="en-US" sz="2000" dirty="0" smtClean="0">
                <a:latin typeface="Palatino Linotype" panose="02040502050505030304" pitchFamily="18" charset="0"/>
              </a:rPr>
              <a:t>) </a:t>
            </a:r>
            <a:r>
              <a:rPr lang="en-US" sz="2000" dirty="0">
                <a:latin typeface="Palatino Linotype" panose="02040502050505030304" pitchFamily="18" charset="0"/>
              </a:rPr>
              <a:t>or EQD2 (biologically equivalent </a:t>
            </a:r>
            <a:r>
              <a:rPr lang="en-US" sz="2000" dirty="0" smtClean="0">
                <a:latin typeface="Palatino Linotype" panose="02040502050505030304" pitchFamily="18" charset="0"/>
              </a:rPr>
              <a:t>doses).</a:t>
            </a:r>
          </a:p>
          <a:p>
            <a:r>
              <a:rPr lang="en-US" sz="2000" dirty="0" smtClean="0">
                <a:latin typeface="Palatino Linotype" panose="02040502050505030304" pitchFamily="18" charset="0"/>
              </a:rPr>
              <a:t>The </a:t>
            </a:r>
            <a:r>
              <a:rPr lang="en-US" sz="2000" dirty="0">
                <a:latin typeface="Palatino Linotype" panose="02040502050505030304" pitchFamily="18" charset="0"/>
              </a:rPr>
              <a:t>longer the irradiation time, the higher the total dose required to achieve a radiobiological </a:t>
            </a:r>
            <a:r>
              <a:rPr lang="en-US" sz="2000" dirty="0" smtClean="0">
                <a:latin typeface="Palatino Linotype" panose="02040502050505030304" pitchFamily="18" charset="0"/>
              </a:rPr>
              <a:t>effect.</a:t>
            </a:r>
            <a:endParaRPr lang="en-US" sz="20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358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94005"/>
            <a:ext cx="10515600" cy="1325563"/>
          </a:xfrm>
        </p:spPr>
        <p:txBody>
          <a:bodyPr/>
          <a:lstStyle/>
          <a:p>
            <a:r>
              <a:rPr lang="en-US" dirty="0">
                <a:latin typeface="Palatino Linotype" panose="02040502050505030304" pitchFamily="18" charset="0"/>
              </a:rPr>
              <a:t>Fractionation regimes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1800" dirty="0">
                <a:latin typeface="Palatino Linotype" panose="02040502050505030304" pitchFamily="18" charset="0"/>
              </a:rPr>
              <a:t>Standard (conventional) fractionated radiation </a:t>
            </a:r>
            <a:r>
              <a:rPr lang="en-US" sz="1800" dirty="0" smtClean="0">
                <a:latin typeface="Palatino Linotype" panose="02040502050505030304" pitchFamily="18" charset="0"/>
              </a:rPr>
              <a:t>– previously the </a:t>
            </a:r>
            <a:r>
              <a:rPr lang="en-US" sz="1800" dirty="0">
                <a:latin typeface="Palatino Linotype" panose="02040502050505030304" pitchFamily="18" charset="0"/>
              </a:rPr>
              <a:t>most frequently applied radiation regimen in daily clinical practice. Therapeutic dose 1.8 to 2 </a:t>
            </a:r>
            <a:r>
              <a:rPr lang="en-US" sz="1800" dirty="0" err="1">
                <a:latin typeface="Palatino Linotype" panose="02040502050505030304" pitchFamily="18" charset="0"/>
              </a:rPr>
              <a:t>Gy</a:t>
            </a:r>
            <a:r>
              <a:rPr lang="en-US" sz="1800" dirty="0">
                <a:latin typeface="Palatino Linotype" panose="02040502050505030304" pitchFamily="18" charset="0"/>
              </a:rPr>
              <a:t> per day</a:t>
            </a:r>
            <a:r>
              <a:rPr lang="en-US" sz="1800" dirty="0" smtClean="0">
                <a:latin typeface="Palatino Linotype" panose="02040502050505030304" pitchFamily="18" charset="0"/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en-US" sz="1800" dirty="0" err="1" smtClean="0">
                <a:latin typeface="Palatino Linotype" panose="02040502050505030304" pitchFamily="18" charset="0"/>
              </a:rPr>
              <a:t>Hyperfractionated</a:t>
            </a:r>
            <a:r>
              <a:rPr lang="en-US" sz="1800" dirty="0" smtClean="0">
                <a:latin typeface="Palatino Linotype" panose="02040502050505030304" pitchFamily="18" charset="0"/>
              </a:rPr>
              <a:t> </a:t>
            </a:r>
            <a:r>
              <a:rPr lang="en-US" sz="1800" dirty="0">
                <a:latin typeface="Palatino Linotype" panose="02040502050505030304" pitchFamily="18" charset="0"/>
              </a:rPr>
              <a:t>radiation - radiation fractions </a:t>
            </a:r>
            <a:r>
              <a:rPr lang="en-US" sz="1800" dirty="0" smtClean="0">
                <a:latin typeface="Palatino Linotype" panose="02040502050505030304" pitchFamily="18" charset="0"/>
              </a:rPr>
              <a:t>are </a:t>
            </a:r>
            <a:r>
              <a:rPr lang="en-US" sz="1800" dirty="0">
                <a:latin typeface="Palatino Linotype" panose="02040502050505030304" pitchFamily="18" charset="0"/>
              </a:rPr>
              <a:t>applied, with a minimum time interval of 4 to 6 hours in one day. The aim is to improve local control, expected </a:t>
            </a:r>
            <a:r>
              <a:rPr lang="en-US" sz="1800" dirty="0" smtClean="0">
                <a:latin typeface="Palatino Linotype" panose="02040502050505030304" pitchFamily="18" charset="0"/>
              </a:rPr>
              <a:t>higher acute </a:t>
            </a:r>
            <a:r>
              <a:rPr lang="en-US" sz="1800" dirty="0">
                <a:latin typeface="Palatino Linotype" panose="02040502050505030304" pitchFamily="18" charset="0"/>
              </a:rPr>
              <a:t>adverse </a:t>
            </a:r>
            <a:r>
              <a:rPr lang="en-US" sz="1800" dirty="0" smtClean="0">
                <a:latin typeface="Palatino Linotype" panose="02040502050505030304" pitchFamily="18" charset="0"/>
              </a:rPr>
              <a:t>events.</a:t>
            </a:r>
          </a:p>
          <a:p>
            <a:pPr>
              <a:lnSpc>
                <a:spcPct val="100000"/>
              </a:lnSpc>
            </a:pPr>
            <a:r>
              <a:rPr lang="en-US" sz="1800" dirty="0" err="1" smtClean="0">
                <a:latin typeface="Palatino Linotype" panose="02040502050505030304" pitchFamily="18" charset="0"/>
              </a:rPr>
              <a:t>Hypofractionated</a:t>
            </a:r>
            <a:r>
              <a:rPr lang="en-US" sz="1800" dirty="0" smtClean="0">
                <a:latin typeface="Palatino Linotype" panose="02040502050505030304" pitchFamily="18" charset="0"/>
              </a:rPr>
              <a:t> </a:t>
            </a:r>
            <a:r>
              <a:rPr lang="en-US" sz="1800" dirty="0">
                <a:latin typeface="Palatino Linotype" panose="02040502050505030304" pitchFamily="18" charset="0"/>
              </a:rPr>
              <a:t>radiation - application of the total tumor dose in a smaller number of fractions, whereby a dose of 3 to 6 </a:t>
            </a:r>
            <a:r>
              <a:rPr lang="en-US" sz="1800" dirty="0" err="1" smtClean="0">
                <a:latin typeface="Palatino Linotype" panose="02040502050505030304" pitchFamily="18" charset="0"/>
              </a:rPr>
              <a:t>Gy</a:t>
            </a:r>
            <a:r>
              <a:rPr lang="en-US" sz="1800" dirty="0" smtClean="0">
                <a:latin typeface="Palatino Linotype" panose="02040502050505030304" pitchFamily="18" charset="0"/>
              </a:rPr>
              <a:t>, or greater </a:t>
            </a:r>
            <a:r>
              <a:rPr lang="en-US" sz="1800" dirty="0">
                <a:latin typeface="Palatino Linotype" panose="02040502050505030304" pitchFamily="18" charset="0"/>
              </a:rPr>
              <a:t>per fraction is applied</a:t>
            </a:r>
            <a:r>
              <a:rPr lang="en-US" sz="1800" dirty="0" smtClean="0">
                <a:latin typeface="Palatino Linotype" panose="02040502050505030304" pitchFamily="18" charset="0"/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en-US" sz="1800" dirty="0" smtClean="0">
                <a:latin typeface="Palatino Linotype" panose="02040502050505030304" pitchFamily="18" charset="0"/>
              </a:rPr>
              <a:t>Single radiation fraction </a:t>
            </a:r>
            <a:r>
              <a:rPr lang="en-US" sz="1800" dirty="0">
                <a:latin typeface="Palatino Linotype" panose="02040502050505030304" pitchFamily="18" charset="0"/>
              </a:rPr>
              <a:t>- </a:t>
            </a:r>
            <a:r>
              <a:rPr lang="en-US" sz="1800" dirty="0" smtClean="0">
                <a:latin typeface="Palatino Linotype" panose="02040502050505030304" pitchFamily="18" charset="0"/>
              </a:rPr>
              <a:t>applying </a:t>
            </a:r>
            <a:r>
              <a:rPr lang="en-US" sz="1800" dirty="0">
                <a:latin typeface="Palatino Linotype" panose="02040502050505030304" pitchFamily="18" charset="0"/>
              </a:rPr>
              <a:t>therapeutic dose in one fraction (SRS, </a:t>
            </a:r>
            <a:r>
              <a:rPr lang="en-US" sz="1800" dirty="0" smtClean="0">
                <a:latin typeface="Palatino Linotype" panose="02040502050505030304" pitchFamily="18" charset="0"/>
              </a:rPr>
              <a:t>IORT</a:t>
            </a:r>
            <a:r>
              <a:rPr lang="en-US" sz="1800" dirty="0">
                <a:latin typeface="Palatino Linotype" panose="02040502050505030304" pitchFamily="18" charset="0"/>
              </a:rPr>
              <a:t>, </a:t>
            </a:r>
            <a:r>
              <a:rPr lang="en-US" sz="1800" dirty="0" smtClean="0">
                <a:latin typeface="Palatino Linotype" panose="02040502050505030304" pitchFamily="18" charset="0"/>
              </a:rPr>
              <a:t>palliative single shoot).</a:t>
            </a:r>
          </a:p>
          <a:p>
            <a:pPr>
              <a:lnSpc>
                <a:spcPct val="100000"/>
              </a:lnSpc>
            </a:pPr>
            <a:r>
              <a:rPr lang="en-US" sz="1800" dirty="0" smtClean="0">
                <a:latin typeface="Palatino Linotype" panose="02040502050505030304" pitchFamily="18" charset="0"/>
              </a:rPr>
              <a:t>Continuous </a:t>
            </a:r>
            <a:r>
              <a:rPr lang="en-US" sz="1800" dirty="0">
                <a:latin typeface="Palatino Linotype" panose="02040502050505030304" pitchFamily="18" charset="0"/>
              </a:rPr>
              <a:t>radiation - in brachytherapy, </a:t>
            </a:r>
            <a:r>
              <a:rPr lang="en-US" sz="1800" dirty="0" smtClean="0">
                <a:latin typeface="Palatino Linotype" panose="02040502050505030304" pitchFamily="18" charset="0"/>
              </a:rPr>
              <a:t>with Low </a:t>
            </a:r>
            <a:r>
              <a:rPr lang="en-US" sz="1800" dirty="0">
                <a:latin typeface="Palatino Linotype" panose="02040502050505030304" pitchFamily="18" charset="0"/>
              </a:rPr>
              <a:t>Dose </a:t>
            </a:r>
            <a:r>
              <a:rPr lang="en-US" sz="1800" dirty="0" smtClean="0">
                <a:latin typeface="Palatino Linotype" panose="02040502050505030304" pitchFamily="18" charset="0"/>
              </a:rPr>
              <a:t>Rate (LDR).</a:t>
            </a:r>
          </a:p>
          <a:p>
            <a:pPr>
              <a:lnSpc>
                <a:spcPct val="100000"/>
              </a:lnSpc>
            </a:pPr>
            <a:endParaRPr lang="en-US" sz="1800" dirty="0" smtClean="0">
              <a:latin typeface="Palatino Linotype" panose="02040502050505030304" pitchFamily="18" charset="0"/>
            </a:endParaRPr>
          </a:p>
          <a:p>
            <a:pPr>
              <a:lnSpc>
                <a:spcPct val="100000"/>
              </a:lnSpc>
            </a:pPr>
            <a:endParaRPr lang="en-US" sz="18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844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1132</Words>
  <Application>Microsoft Office PowerPoint</Application>
  <PresentationFormat>Widescreen</PresentationFormat>
  <Paragraphs>63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Palatino Linotype</vt:lpstr>
      <vt:lpstr>Office Theme</vt:lpstr>
      <vt:lpstr>INTRODUCTION  TO  RADIATON ONCOLOGY       Assist. Prof Neda Milosavljević MD PhD</vt:lpstr>
      <vt:lpstr>Radiotherapy</vt:lpstr>
      <vt:lpstr>Interaction of Ionizing Radiation with Matter </vt:lpstr>
      <vt:lpstr>5R - factors influencing the response of tumor and normal tissue to ionizing radiation</vt:lpstr>
      <vt:lpstr>Radiosensitivity</vt:lpstr>
      <vt:lpstr>Radiosensitisers</vt:lpstr>
      <vt:lpstr>Radioprotectors Radiation mitigators</vt:lpstr>
      <vt:lpstr>DOSE FRACTIONATION IN RADIATION ONCOLOGY</vt:lpstr>
      <vt:lpstr>Fractionation regimes</vt:lpstr>
      <vt:lpstr>Radiotherapy treatment aim can be:</vt:lpstr>
      <vt:lpstr>Radiotherapy treatment can be perform as: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ОСНОВНИ ПРИНЦИПИ РАДИОТЕРАПИЈСКОГ ОНКОЛОШКОГ ЛЕЧЕЊА</dc:title>
  <dc:creator>User</dc:creator>
  <cp:lastModifiedBy>Vladimir Vukomanovic</cp:lastModifiedBy>
  <cp:revision>46</cp:revision>
  <dcterms:created xsi:type="dcterms:W3CDTF">2023-02-05T23:43:54Z</dcterms:created>
  <dcterms:modified xsi:type="dcterms:W3CDTF">2023-09-11T07:43:50Z</dcterms:modified>
</cp:coreProperties>
</file>